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59" r:id="rId3"/>
    <p:sldId id="257" r:id="rId4"/>
    <p:sldId id="260" r:id="rId5"/>
    <p:sldId id="278" r:id="rId6"/>
    <p:sldId id="258" r:id="rId7"/>
    <p:sldId id="261" r:id="rId8"/>
    <p:sldId id="263" r:id="rId9"/>
    <p:sldId id="262" r:id="rId10"/>
    <p:sldId id="277" r:id="rId11"/>
    <p:sldId id="276" r:id="rId12"/>
    <p:sldId id="264" r:id="rId13"/>
    <p:sldId id="265" r:id="rId14"/>
    <p:sldId id="266" r:id="rId15"/>
    <p:sldId id="267" r:id="rId16"/>
    <p:sldId id="271" r:id="rId17"/>
    <p:sldId id="273" r:id="rId18"/>
    <p:sldId id="274" r:id="rId19"/>
    <p:sldId id="275" r:id="rId20"/>
    <p:sldId id="268" r:id="rId21"/>
    <p:sldId id="269" r:id="rId22"/>
    <p:sldId id="27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1"/>
    <p:restoredTop sz="94673"/>
  </p:normalViewPr>
  <p:slideViewPr>
    <p:cSldViewPr snapToGrid="0">
      <p:cViewPr varScale="1">
        <p:scale>
          <a:sx n="94" d="100"/>
          <a:sy n="94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8DFFAC-BD31-EC4D-89F7-D7AECB8F9E0D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B0BFC4-AFFF-2841-856C-A6530251A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83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Define Anthropocene</a:t>
            </a:r>
          </a:p>
          <a:p>
            <a:pPr marL="171450" indent="-171450">
              <a:buFontTx/>
              <a:buChar char="-"/>
            </a:pPr>
            <a:r>
              <a:rPr lang="en-US" dirty="0"/>
              <a:t>Environmental conditions have been rapidly changing since ~1950 (the great acceleration)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 do we navigate our relationship with the environment amidst such changes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0BFC4-AFFF-2841-856C-A6530251AC9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195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Interaction between covariate (from one of the other categories of the exposome) and chemical exposure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is a simplistic scenario with binary variables</a:t>
            </a:r>
          </a:p>
          <a:p>
            <a:pPr marL="171450" indent="-171450">
              <a:buFontTx/>
              <a:buChar char="-"/>
            </a:pPr>
            <a:r>
              <a:rPr lang="en-US" dirty="0"/>
              <a:t>Illustrates that regulating an exposure can have a different magnitude of effect in different populations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Useful for public health practitioners when identifying the focus of regulatory legislation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0BFC4-AFFF-2841-856C-A6530251AC9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394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Describe BKMR</a:t>
            </a:r>
          </a:p>
          <a:p>
            <a:pPr marL="171450" indent="-171450">
              <a:buFontTx/>
              <a:buChar char="-"/>
            </a:pPr>
            <a:r>
              <a:rPr lang="en-US" dirty="0"/>
              <a:t>Will compare to another Bayesian technique, Bayesian Semiparametric Regression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Note that there has yet to be a formal simulation study to assess the ability of these methods to provide inference on the presence and nature of non-additive interactions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0BFC4-AFFF-2841-856C-A6530251AC9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107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Data from MADRES study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Past study used BKMR and BSR on association between exposure mixture and 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Simulate outcome using exposure data as is from this study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Realistic correlation structure between predictors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Explain what we are varying in simulation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0BFC4-AFFF-2841-856C-A6530251AC9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070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Comparing 4 methods</a:t>
            </a:r>
          </a:p>
          <a:p>
            <a:pPr marL="171450" indent="-171450">
              <a:buFontTx/>
              <a:buChar char="-"/>
            </a:pPr>
            <a:r>
              <a:rPr lang="en-US" dirty="0"/>
              <a:t>Goal is to benchmark the ability of Bayesian regression methods for conducting inference on non-additive interactions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Provide guidance for their future study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0BFC4-AFFF-2841-856C-A6530251AC9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875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response to changing environment, scholars have developed the concept of the exposome</a:t>
            </a:r>
          </a:p>
          <a:p>
            <a:pPr marL="171450" indent="-171450">
              <a:buFontTx/>
              <a:buChar char="-"/>
            </a:pPr>
            <a:r>
              <a:rPr lang="en-US" dirty="0"/>
              <a:t>Health outcomes are shaped by a complex mix of genetic </a:t>
            </a:r>
            <a:r>
              <a:rPr lang="en-US" i="1" dirty="0"/>
              <a:t>and</a:t>
            </a:r>
            <a:r>
              <a:rPr lang="en-US" i="0" dirty="0"/>
              <a:t> ecosystem, lifestyle, etc.</a:t>
            </a:r>
          </a:p>
          <a:p>
            <a:pPr marL="171450" indent="-171450">
              <a:buFontTx/>
              <a:buChar char="-"/>
            </a:pPr>
            <a:r>
              <a:rPr lang="en-US" i="0" dirty="0"/>
              <a:t>Preventive epidemiology: identify these risk factors</a:t>
            </a:r>
          </a:p>
          <a:p>
            <a:pPr marL="171450" indent="-171450">
              <a:buFontTx/>
              <a:buChar char="-"/>
            </a:pPr>
            <a:r>
              <a:rPr lang="en-US" i="0" dirty="0"/>
              <a:t>Subset we are interested in: physical-chemical risk factors, particularly, toxic exposures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0BFC4-AFFF-2841-856C-A6530251AC9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074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Consider air pollution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effects of pollution are felt unequally</a:t>
            </a:r>
          </a:p>
          <a:p>
            <a:pPr marL="171450" indent="-171450">
              <a:buFontTx/>
              <a:buChar char="-"/>
            </a:pPr>
            <a:r>
              <a:rPr lang="en-US" dirty="0"/>
              <a:t>Pressing global health crisis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0BFC4-AFFF-2841-856C-A6530251AC9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356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Consider air pollution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effects of pollution are felt unequally</a:t>
            </a:r>
          </a:p>
          <a:p>
            <a:pPr marL="171450" indent="-171450">
              <a:buFontTx/>
              <a:buChar char="-"/>
            </a:pPr>
            <a:r>
              <a:rPr lang="en-US" dirty="0"/>
              <a:t>Pressing global health crisis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0BFC4-AFFF-2841-856C-A6530251AC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340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order to estimate the effects of air pollution, must deviate from the historical habit of trying to identify single sources for single effects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Much of environmental epidemiology has focused on single exposures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Broaden our view to joint effects of chemical mixtures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This view is more realistic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More protective of human health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Air pollution is a common example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Sometimes categorized as PM2.5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PM2.5 can include a complex mixture of other chemicals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0BFC4-AFFF-2841-856C-A6530251AC9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494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Barrier to widespread implementation are statistical challenges </a:t>
            </a:r>
          </a:p>
          <a:p>
            <a:pPr marL="171450" indent="-171450">
              <a:buFontTx/>
              <a:buChar char="-"/>
            </a:pPr>
            <a:r>
              <a:rPr lang="en-US" dirty="0"/>
              <a:t>Explain each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Under these conditions, MLR is insufficient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Has led to development of statistical techniques specifically designed to tackle these challenges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We are specifically interested in challenge of detecting non-additive interaction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0BFC4-AFFF-2841-856C-A6530251AC9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074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Define additive effect vs. non-additive interaction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Extend to typical linear regression setting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Estimation is challenging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 commonly, f is a multiplicative interaction, with x1 * x2, but can take on many different forms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Two-way interactions are most common, but three-way, four-way, etc. can also exist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Number quickly becomes intractable in high dimensional settings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0BFC4-AFFF-2841-856C-A6530251AC9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608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Interaction between two chemicals</a:t>
            </a:r>
          </a:p>
          <a:p>
            <a:pPr marL="171450" indent="-171450">
              <a:buFontTx/>
              <a:buChar char="-"/>
            </a:pPr>
            <a:r>
              <a:rPr lang="en-US" dirty="0"/>
              <a:t>Can shed light on meaningful functional interaction between chemicals in a biological pathway</a:t>
            </a:r>
          </a:p>
          <a:p>
            <a:pPr marL="171450" indent="-171450">
              <a:buFontTx/>
              <a:buChar char="-"/>
            </a:pPr>
            <a:r>
              <a:rPr lang="en-US" dirty="0"/>
              <a:t>If we are in the synergistic category, and we did not capture the interaction, then we would underestimate the toxicity of a mixture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0BFC4-AFFF-2841-856C-A6530251AC9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1243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Interaction between two chemicals</a:t>
            </a:r>
          </a:p>
          <a:p>
            <a:pPr marL="171450" indent="-171450">
              <a:buFontTx/>
              <a:buChar char="-"/>
            </a:pPr>
            <a:r>
              <a:rPr lang="en-US" dirty="0"/>
              <a:t>Can shed light on meaningful functional interaction between chemicals in a biological pathway</a:t>
            </a:r>
          </a:p>
          <a:p>
            <a:pPr marL="171450" indent="-171450">
              <a:buFontTx/>
              <a:buChar char="-"/>
            </a:pPr>
            <a:r>
              <a:rPr lang="en-US" dirty="0"/>
              <a:t>If we are in the synergistic category, and we did not capture the interaction, then we would underestimate the toxicity of a mixture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0BFC4-AFFF-2841-856C-A6530251AC9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32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50364-CC4F-9DBC-B897-7C3CDE70E3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none" baseline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D5D558-ADEC-560E-7089-8A23FE3F84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B30D7-AF0D-1222-8456-4308337E69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35812C-777B-F04A-88AA-D659ED5B52E8}" type="datetime1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3DF97-BC3E-D5FB-1F93-DA3CA12E2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80701-3E0C-19FB-D120-C9A29E0FF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748DB-671B-3943-9053-016266A09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4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86520-71AA-F11B-065F-B3E3A1E96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29867D-E6C6-0F6D-A5E1-29E379DFA5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8A433-CEEA-1182-A19A-66FBFE6AF7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A8B837-6269-F945-9960-7E39C846E317}" type="datetime1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A62DC-462B-60E5-A772-8C70C8BA4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69DBA-3E2C-CB9E-0763-963168532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748DB-671B-3943-9053-016266A09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745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2DC078-20C6-31D7-7E7E-6D2676A244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8D9C3-0EED-AF86-3ADB-C0EFEE8E8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F5A46-C8B8-2F35-2E34-CDBBE9DB17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18E4BC-4FF9-6A40-BD6E-C86123EB7317}" type="datetime1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D9389-516A-6E0C-810D-357D610BB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E780A-ACAA-32CD-5708-E71B0FBF8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748DB-671B-3943-9053-016266A09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607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0E619-22CF-B0B5-D184-F8E921D62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648C6-2AD3-C8E8-759E-7E53D68D8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91844-E402-38A7-537D-1E8892FAEB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8D968E-81EF-5F4A-8192-0AD356BA311E}" type="datetime1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00047-51E1-EAEA-AC63-8751EE57C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6BBFA-88E3-1DFA-4B11-01711E754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748DB-671B-3943-9053-016266A09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871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97288-DF2B-BF7A-B177-3C4BE3AE9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AD07B-28B2-4E58-9B88-E7A1ECF85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23E2C8-C42A-AD3D-FD1F-11198B2480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A83076-FAE5-294A-9D8E-14DE258D016E}" type="datetime1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18FB59-DD9A-3D77-F90E-EC7637EF8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BBAB9-5B09-5A52-BBBA-C35254835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748DB-671B-3943-9053-016266A09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366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9F604-E01D-1314-5A19-1B44E9A05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30472-AD78-67DF-7D3D-F825A6F09F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963254-4BD6-7BC5-A113-8DF1C8158A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645A65-EFED-D1F0-EEBE-221F51B1E2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D569B6-3711-8F40-BD0B-E3CAAA55ED87}" type="datetime1">
              <a:rPr lang="en-US" smtClean="0"/>
              <a:t>11/28/23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D24DEF-DD34-EF6C-FD3D-BC0A1DE3D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F28B07-F092-DAF9-8753-43683A6E5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748DB-671B-3943-9053-016266A09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604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FB6F2-1D1D-FF01-AD76-A2D0CFC30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487241-AC82-A2D4-D717-83A69F492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ACF93-2D75-61EB-F066-5BAF9DD35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E3AD7B-BBE5-8D72-A183-C1D7FC3DCC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E1110D-A60C-B461-6556-E16DFADE1D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7F25FB-A92C-D80A-CABE-128F88CB88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B9D1CC-C491-EB40-99C9-7B7D77A2A87A}" type="datetime1">
              <a:rPr lang="en-US" smtClean="0"/>
              <a:t>11/28/23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F60565-8DDD-A959-3216-3C71C6FF6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E44235-BD0A-01AB-3A8E-E0FF32E44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748DB-671B-3943-9053-016266A09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87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0FE17-F349-079A-496A-889A74767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4A31F0-FE37-A879-F5E8-F649689FFE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F480E90-DD80-7745-AD98-FFBADC283EA9}" type="datetime1">
              <a:rPr lang="en-US" smtClean="0"/>
              <a:t>11/28/23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FA470B-1973-5ABD-89D8-A26C8541D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4265CC-A229-1DB0-592C-2C7957F20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748DB-671B-3943-9053-016266A09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04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C919AA-A552-480B-075D-F0E4FC0496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DC0332-8FB5-EA45-B7E4-F887062602FF}" type="datetime1">
              <a:rPr lang="en-US" smtClean="0"/>
              <a:t>11/28/23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CB820C-C701-6A59-E00D-58030709C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C2126-E551-9843-A920-C754D0CBE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748DB-671B-3943-9053-016266A09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734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9723A-1D57-0285-D9B2-8B23C368F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939F2-B25B-B825-6B06-1CC6497B9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1895A-2FFF-D377-9FF4-48A1182E8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3DC14F-30D0-CD76-1E33-6B34CF7F20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A6297E0-C4F6-CE4D-83AC-003703826409}" type="datetime1">
              <a:rPr lang="en-US" smtClean="0"/>
              <a:t>11/28/23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1FEEF2-F457-FBB6-D92F-208890611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211BE5-F0D2-EF7E-EB82-057F34DB1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748DB-671B-3943-9053-016266A09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53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E5B10-065C-19CB-A43F-B4236EB0C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B0B8DC-9ADE-1C95-63F4-F7ADB73ACE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7CFD20-D58B-44D0-6128-B6D138522D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8B04F1-368D-09F4-8AD2-BE6EE79D71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BA49A5-4CA5-B045-9637-BF87433DBF17}" type="datetime1">
              <a:rPr lang="en-US" smtClean="0"/>
              <a:t>11/28/23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617CC5-4940-D32B-0BC4-AAE8A0228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E1A41C-C9B9-2CC6-6FDB-3FB090DA4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748DB-671B-3943-9053-016266A09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498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49060-8EFD-1D90-F861-231D2CEA9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3FFC2-5D40-C67F-A327-9837D6714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A9CFB-949E-844C-6D32-1888DB485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B4871-B27C-DA3C-480B-511B32B5E9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824748DB-671B-3943-9053-016266A09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220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cap="all" spc="100" baseline="0">
          <a:solidFill>
            <a:schemeClr val="tx1">
              <a:lumMod val="75000"/>
            </a:schemeClr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5"/>
        </a:spcAft>
        <a:buFont typeface="Arial" panose="020B0604020202020204" pitchFamily="34" charset="0"/>
        <a:buChar char="•"/>
        <a:defRPr sz="2800" b="0" i="0" kern="1200">
          <a:solidFill>
            <a:schemeClr val="tx1">
              <a:lumMod val="75000"/>
            </a:schemeClr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15"/>
        </a:spcAft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</a:schemeClr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15"/>
        </a:spcAft>
        <a:buFont typeface="Arial" panose="020B0604020202020204" pitchFamily="34" charset="0"/>
        <a:buChar char="•"/>
        <a:defRPr sz="2000" b="0" i="0" kern="1200">
          <a:solidFill>
            <a:schemeClr val="tx1">
              <a:lumMod val="75000"/>
            </a:schemeClr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15"/>
        </a:spcAft>
        <a:buFont typeface="Arial" panose="020B0604020202020204" pitchFamily="34" charset="0"/>
        <a:buChar char="•"/>
        <a:defRPr sz="1800" b="0" i="0" kern="1200">
          <a:solidFill>
            <a:schemeClr val="tx1">
              <a:lumMod val="75000"/>
            </a:schemeClr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15"/>
        </a:spcAft>
        <a:buFont typeface="Arial" panose="020B0604020202020204" pitchFamily="34" charset="0"/>
        <a:buChar char="•"/>
        <a:defRPr sz="1800" b="0" i="0" kern="1200">
          <a:solidFill>
            <a:schemeClr val="tx1">
              <a:lumMod val="75000"/>
            </a:schemeClr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98/rsta.2010.0327" TargetMode="External"/><Relationship Id="rId3" Type="http://schemas.openxmlformats.org/officeDocument/2006/relationships/hyperlink" Target="https://doi.org/10.1289/ehp.9621" TargetMode="External"/><Relationship Id="rId7" Type="http://schemas.openxmlformats.org/officeDocument/2006/relationships/hyperlink" Target="https://ourworldindata.org/air-pollution" TargetMode="External"/><Relationship Id="rId2" Type="http://schemas.openxmlformats.org/officeDocument/2006/relationships/hyperlink" Target="https://doi.org/10.1214/19-AOAS130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289/EHP7201" TargetMode="External"/><Relationship Id="rId11" Type="http://schemas.openxmlformats.org/officeDocument/2006/relationships/hyperlink" Target="https://doi.org/10.1016/j.envpol.2022.119356" TargetMode="External"/><Relationship Id="rId5" Type="http://schemas.openxmlformats.org/officeDocument/2006/relationships/hyperlink" Target="https://doi.org/10.1039/C6RA05406D" TargetMode="External"/><Relationship Id="rId10" Type="http://schemas.openxmlformats.org/officeDocument/2006/relationships/hyperlink" Target="https://doi.org/10.1126/science.aay3164" TargetMode="External"/><Relationship Id="rId4" Type="http://schemas.openxmlformats.org/officeDocument/2006/relationships/hyperlink" Target="https://doi.org/10.1093/biostatistics/kxu058" TargetMode="External"/><Relationship Id="rId9" Type="http://schemas.openxmlformats.org/officeDocument/2006/relationships/hyperlink" Target="https://www.epa.gov/pm-pollution/particulate-matter-pm-basic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doi.org/10.1289/ehp.9621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1E31-0FC3-8F62-EA15-C38CE0ACF1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4274" y="1584325"/>
            <a:ext cx="10645253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Using Bayesian Regression Techniques to Quantify Complex Interactions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FE8DDD-1769-2538-F1FC-4D872E2F00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4900" y="4445794"/>
            <a:ext cx="9144000" cy="1655762"/>
          </a:xfrm>
        </p:spPr>
        <p:txBody>
          <a:bodyPr/>
          <a:lstStyle/>
          <a:p>
            <a:r>
              <a:rPr lang="en-US" dirty="0"/>
              <a:t>Elizabeth Zhang</a:t>
            </a:r>
          </a:p>
          <a:p>
            <a:r>
              <a:rPr lang="en-US" dirty="0"/>
              <a:t>Advisor: Amy </a:t>
            </a:r>
            <a:r>
              <a:rPr lang="en-US" dirty="0" err="1"/>
              <a:t>Wagaman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30A05B-ACFD-6502-F770-97C44624A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688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0321A-68CF-7520-6AE7-5FA70AE4A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Mechanistic motivation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7805DA-E5F3-4426-C18B-DE582AA9C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Thangavel</a:t>
            </a:r>
            <a:r>
              <a:rPr lang="en-US" dirty="0"/>
              <a:t>, P., Park, D., &amp; Lee, Y.-C. (2022). Recent Insights into Particulate Matter (PM2.5)-Mediated Toxicity in Humans: An Overview. International Journal of Environmental Research and Public Health, 19(12), Article 12. https://</a:t>
            </a:r>
            <a:r>
              <a:rPr lang="en-US" dirty="0" err="1"/>
              <a:t>doi.org</a:t>
            </a:r>
            <a:r>
              <a:rPr lang="en-US" dirty="0"/>
              <a:t>/10.3390/ijerph19127511</a:t>
            </a:r>
          </a:p>
        </p:txBody>
      </p:sp>
      <p:pic>
        <p:nvPicPr>
          <p:cNvPr id="13" name="Content Placeholder 12" descr="A diagram of a cell membrane&#10;&#10;Description automatically generated">
            <a:extLst>
              <a:ext uri="{FF2B5EF4-FFF2-40B4-BE49-F238E27FC236}">
                <a16:creationId xmlns:a16="http://schemas.microsoft.com/office/drawing/2014/main" id="{27CBAB07-0ABD-ABC5-986C-11788C4C8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015" t="4063" r="1149"/>
          <a:stretch/>
        </p:blipFill>
        <p:spPr>
          <a:xfrm>
            <a:off x="3075007" y="1690688"/>
            <a:ext cx="6041985" cy="4174543"/>
          </a:xfrm>
        </p:spPr>
      </p:pic>
    </p:spTree>
    <p:extLst>
      <p:ext uri="{BB962C8B-B14F-4D97-AF65-F5344CB8AC3E}">
        <p14:creationId xmlns:p14="http://schemas.microsoft.com/office/powerpoint/2010/main" val="2496370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AC130-C520-C8F1-5FD9-9CC22CE9C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health motivation</a:t>
            </a:r>
          </a:p>
        </p:txBody>
      </p:sp>
      <p:pic>
        <p:nvPicPr>
          <p:cNvPr id="6" name="Content Placeholder 5" descr="A diagram of a black and white exposure status&#10;&#10;Description automatically generated">
            <a:extLst>
              <a:ext uri="{FF2B5EF4-FFF2-40B4-BE49-F238E27FC236}">
                <a16:creationId xmlns:a16="http://schemas.microsoft.com/office/drawing/2014/main" id="{8C1281A5-C399-6174-2AC3-778EB4A4B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78301" y="1690688"/>
            <a:ext cx="7435397" cy="406193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274D3-D066-42B7-AD6E-546EEB815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Ward, J. B., Gartner, D. R., Keyes, K. M., </a:t>
            </a:r>
            <a:r>
              <a:rPr lang="en-US" dirty="0" err="1"/>
              <a:t>Fliss</a:t>
            </a:r>
            <a:r>
              <a:rPr lang="en-US" dirty="0"/>
              <a:t>, M. D., McClure, E. S., &amp; Robinson, W. R. (2019). How do we assess a racial disparity in health? Distribution, interaction, and interpretation in epidemiological studies. Annals of Epidemiology, 29, 1–7. https://</a:t>
            </a:r>
            <a:r>
              <a:rPr lang="en-US" dirty="0" err="1"/>
              <a:t>doi.org</a:t>
            </a:r>
            <a:r>
              <a:rPr lang="en-US" dirty="0"/>
              <a:t>/10.1016/j.annepidem.2018.09.007</a:t>
            </a:r>
          </a:p>
        </p:txBody>
      </p:sp>
    </p:spTree>
    <p:extLst>
      <p:ext uri="{BB962C8B-B14F-4D97-AF65-F5344CB8AC3E}">
        <p14:creationId xmlns:p14="http://schemas.microsoft.com/office/powerpoint/2010/main" val="3673044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14">
                <a:extLst>
                  <a:ext uri="{FF2B5EF4-FFF2-40B4-BE49-F238E27FC236}">
                    <a16:creationId xmlns:a16="http://schemas.microsoft.com/office/drawing/2014/main" id="{939ED7DB-2F5D-0B5F-2B1E-CFB5E8F8F1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bg2">
                        <a:lumMod val="10000"/>
                      </a:schemeClr>
                    </a:solidFill>
                  </a:rPr>
                  <a:t>Kernel machine regression defines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ϵ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10000"/>
                      </a:schemeClr>
                    </a:solidFill>
                  </a:rPr>
                  <a:t>,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2">
                        <a:lumMod val="10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10000"/>
                      </a:schemeClr>
                    </a:solidFill>
                  </a:rPr>
                  <a:t> is the outcome at a given point,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10000"/>
                      </a:schemeClr>
                    </a:solidFill>
                  </a:rPr>
                  <a:t> is a vector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solidFill>
                      <a:schemeClr val="bg2">
                        <a:lumMod val="10000"/>
                      </a:schemeClr>
                    </a:solidFill>
                  </a:rPr>
                  <a:t> predictors,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ϵ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10000"/>
                      </a:schemeClr>
                    </a:solidFill>
                  </a:rPr>
                  <a:t> is from </a:t>
                </a:r>
                <a:r>
                  <a:rPr lang="en-US" dirty="0" err="1">
                    <a:solidFill>
                      <a:schemeClr val="bg2">
                        <a:lumMod val="10000"/>
                      </a:schemeClr>
                    </a:solidFill>
                  </a:rPr>
                  <a:t>i.i.d.</a:t>
                </a:r>
                <a:r>
                  <a:rPr lang="en-US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𝛜</m:t>
                    </m:r>
                    <m:r>
                      <a:rPr lang="en-US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endParaRPr lang="en-US" i="1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2">
                        <a:lumMod val="10000"/>
                      </a:schemeClr>
                    </a:solidFill>
                  </a:rPr>
                  <a:t> is represented by the kernel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en-US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en-US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>
                    <a:solidFill>
                      <a:schemeClr val="bg2">
                        <a:lumMod val="10000"/>
                      </a:schemeClr>
                    </a:solidFill>
                  </a:rPr>
                  <a:t>, defined as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exp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US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ρ</m:t>
                        </m:r>
                      </m:den>
                    </m:f>
                    <m:r>
                      <m:rPr>
                        <m:lit/>
                      </m:rPr>
                      <a:rPr lang="en-US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bg2">
                        <a:lumMod val="10000"/>
                      </a:schemeClr>
                    </a:solidFill>
                  </a:rPr>
                  <a:t>,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2">
                        <a:lumMod val="10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10000"/>
                      </a:schemeClr>
                    </a:solidFill>
                  </a:rPr>
                  <a:t> are predictor values of a second subject,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chemeClr val="bg2">
                        <a:lumMod val="10000"/>
                      </a:schemeClr>
                    </a:solidFill>
                  </a:rPr>
                  <a:t> is a tuning parameter. </a:t>
                </a:r>
              </a:p>
            </p:txBody>
          </p:sp>
        </mc:Choice>
        <mc:Fallback xmlns="">
          <p:sp>
            <p:nvSpPr>
              <p:cNvPr id="15" name="Content Placeholder 14">
                <a:extLst>
                  <a:ext uri="{FF2B5EF4-FFF2-40B4-BE49-F238E27FC236}">
                    <a16:creationId xmlns:a16="http://schemas.microsoft.com/office/drawing/2014/main" id="{939ED7DB-2F5D-0B5F-2B1E-CFB5E8F8F1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2"/>
                <a:stretch>
                  <a:fillRect l="-1206" t="-1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ECD2115-9573-6D17-EAA4-F5857E188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machine regression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1B9737-586D-71AA-B17E-904821D2E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721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025D8-A654-EB0D-E43C-CE0E088A9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EBB83-8BD4-5D82-48CF-EFE182234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3BA0DF-E898-6717-4745-570888D3F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5" descr="A line graph with black dots and blue line&#10;&#10;Description automatically generated">
            <a:extLst>
              <a:ext uri="{FF2B5EF4-FFF2-40B4-BE49-F238E27FC236}">
                <a16:creationId xmlns:a16="http://schemas.microsoft.com/office/drawing/2014/main" id="{12083531-C78B-DFD4-6058-E3283231A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682" y="1758156"/>
            <a:ext cx="6438635" cy="38631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C27AC4-2046-148B-1430-9454251EC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345" y="5704887"/>
            <a:ext cx="3069307" cy="65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636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47991-369D-9368-2864-ABD04AE0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example</a:t>
            </a:r>
          </a:p>
        </p:txBody>
      </p:sp>
      <p:pic>
        <p:nvPicPr>
          <p:cNvPr id="6" name="Content Placeholder 5" descr="A graph of a function&#10;&#10;Description automatically generated">
            <a:extLst>
              <a:ext uri="{FF2B5EF4-FFF2-40B4-BE49-F238E27FC236}">
                <a16:creationId xmlns:a16="http://schemas.microsoft.com/office/drawing/2014/main" id="{014415E1-9817-A7D1-F80A-D529E929F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461148" cy="436891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C54873-D0D7-F4E0-D9D3-4BBEC0A72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6EC8EE-E343-DF00-B48E-D4CC98AA711A}"/>
              </a:ext>
            </a:extLst>
          </p:cNvPr>
          <p:cNvSpPr txBox="1"/>
          <p:nvPr/>
        </p:nvSpPr>
        <p:spPr>
          <a:xfrm>
            <a:off x="6482686" y="1763973"/>
            <a:ext cx="464023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Define a query point</a:t>
            </a:r>
          </a:p>
          <a:p>
            <a:pPr marL="457200" indent="-457200">
              <a:buAutoNum type="arabicPeriod"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>
              <a:buAutoNum type="arabicPeriod"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 the kernel to assign weights to neighboring points </a:t>
            </a:r>
          </a:p>
          <a:p>
            <a:pPr marL="457200" indent="-457200">
              <a:buAutoNum type="arabicPeriod"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>
              <a:buAutoNum type="arabicPeriod"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Obtain estimate using a weighted average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50E4FA-7DF6-AFD0-4A38-BA37C629B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864" y="2257360"/>
            <a:ext cx="1080237" cy="4801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D65F40-81C1-A8E1-E3C6-531B519E1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494" y="3967150"/>
            <a:ext cx="3177200" cy="8434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9B110A-4C4F-255F-F2BA-28F1101A47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8494" y="5473869"/>
            <a:ext cx="2519964" cy="89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381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71236-FCB5-42F7-2537-5534CF825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example</a:t>
            </a:r>
          </a:p>
        </p:txBody>
      </p:sp>
      <p:pic>
        <p:nvPicPr>
          <p:cNvPr id="6" name="Content Placeholder 5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90DCA932-6DC6-B59C-3C7A-27FCE4F93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9919" y="1690688"/>
            <a:ext cx="7252161" cy="435129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6AB7FD-343F-F2C1-CAC3-6F3EAF187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78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E9EAF-24B8-EDCD-2885-B3FB8E0D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Kernel Machine Regression (BKMR)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450FD-CD5B-34F0-2ED6-9C49AE19F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flexible relationships between predictors and response</a:t>
            </a:r>
          </a:p>
          <a:p>
            <a:pPr lvl="1"/>
            <a:r>
              <a:rPr lang="en-US" dirty="0"/>
              <a:t>Nonparametric: no distributional assumptions</a:t>
            </a:r>
          </a:p>
          <a:p>
            <a:r>
              <a:rPr lang="en-US" dirty="0"/>
              <a:t>Detecting non-additive interactions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04AF65-267D-6BEF-8D5F-33F6F6D4C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127750"/>
            <a:ext cx="7514231" cy="365125"/>
          </a:xfrm>
        </p:spPr>
        <p:txBody>
          <a:bodyPr/>
          <a:lstStyle/>
          <a:p>
            <a:r>
              <a:rPr lang="en-US" dirty="0"/>
              <a:t>Bobb, J. F., Valeri, L., Claus Henn, B., </a:t>
            </a:r>
            <a:r>
              <a:rPr lang="en-US" dirty="0" err="1"/>
              <a:t>Christiani</a:t>
            </a:r>
            <a:r>
              <a:rPr lang="en-US" dirty="0"/>
              <a:t>, D. C., Wright, R. O., Mazumdar, M., </a:t>
            </a:r>
            <a:r>
              <a:rPr lang="en-US" dirty="0" err="1"/>
              <a:t>Godleski</a:t>
            </a:r>
            <a:r>
              <a:rPr lang="en-US" dirty="0"/>
              <a:t>, J. J., &amp; </a:t>
            </a:r>
            <a:r>
              <a:rPr lang="en-US" dirty="0" err="1"/>
              <a:t>Coull</a:t>
            </a:r>
            <a:r>
              <a:rPr lang="en-US" dirty="0"/>
              <a:t>, B. A. (2015). Bayesian kernel machine regression for estimating the health effects of multi-pollutant mixtures. Biostatistics, 16(3), 493–508.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0D4E16-D821-B4BB-4F51-E7735E369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741" y="3365935"/>
            <a:ext cx="3281150" cy="247261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C99B721-FACB-55CB-C933-4376B8E84A02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5634891" y="4602242"/>
            <a:ext cx="1515540" cy="0"/>
          </a:xfrm>
          <a:prstGeom prst="straightConnector1">
            <a:avLst/>
          </a:prstGeom>
          <a:ln w="19050" cap="flat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6DD6C61-3308-06D6-28DE-CC26C8845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431" y="3275796"/>
            <a:ext cx="3375405" cy="265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7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26FF8-C4DC-BDB2-C346-D764E7018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80DEC-2328-1FC5-3B2B-FE6293C68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MADRES dataset: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 real-world exposure data to generate outcome where…</a:t>
            </a:r>
          </a:p>
          <a:p>
            <a:r>
              <a:rPr lang="en-US" dirty="0"/>
              <a:t>Nature of interactions differ</a:t>
            </a:r>
          </a:p>
          <a:p>
            <a:r>
              <a:rPr lang="en-US" dirty="0"/>
              <a:t>Effect sizes differ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FD46A5-B659-D01B-DED4-3B7062B1B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11900"/>
            <a:ext cx="8005549" cy="365125"/>
          </a:xfrm>
        </p:spPr>
        <p:txBody>
          <a:bodyPr/>
          <a:lstStyle/>
          <a:p>
            <a:r>
              <a:rPr lang="en-US" dirty="0"/>
              <a:t>Howe, C. G., Claus, H. B., Eckel, S. P., Farzan, S. F., Grubbs, B. H., Chavez, T. A., Hodes, T. L., Faham, D., Al, -</a:t>
            </a:r>
            <a:r>
              <a:rPr lang="en-US" dirty="0" err="1"/>
              <a:t>Marayati</a:t>
            </a:r>
            <a:r>
              <a:rPr lang="en-US" dirty="0"/>
              <a:t> Laila, Lerner, D., Quimby, A., </a:t>
            </a:r>
            <a:r>
              <a:rPr lang="en-US" dirty="0" err="1"/>
              <a:t>Twogood</a:t>
            </a:r>
            <a:r>
              <a:rPr lang="en-US" dirty="0"/>
              <a:t>, S., Richards, M. J., Meeker, J. D., </a:t>
            </a:r>
            <a:r>
              <a:rPr lang="en-US" dirty="0" err="1"/>
              <a:t>Bastain</a:t>
            </a:r>
            <a:r>
              <a:rPr lang="en-US" dirty="0"/>
              <a:t>, T. M., &amp; Breton, C. V. (2020). Prenatal Metal Mixtures and Birth Weight for Gestational Age in a Predominately Lower-Income Hispanic Pregnancy Cohort in Los Angeles. Environmental Health Perspectives, 128(11), 117001.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BFF0D-D2EC-875A-9520-E6025E03B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606" y="2318798"/>
            <a:ext cx="7770788" cy="168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44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8D942-B351-874F-363A-46CF17104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ACB54-0701-1AAB-BB1C-35E196E9B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Methods:</a:t>
            </a:r>
          </a:p>
          <a:p>
            <a:r>
              <a:rPr lang="en-US" dirty="0"/>
              <a:t>Multiple linear regression (MLR) w/ additive effects only</a:t>
            </a:r>
          </a:p>
          <a:p>
            <a:r>
              <a:rPr lang="en-US" dirty="0"/>
              <a:t>MLR w/ true form of interactions specified</a:t>
            </a:r>
          </a:p>
          <a:p>
            <a:r>
              <a:rPr lang="en-US" dirty="0"/>
              <a:t>BKMR </a:t>
            </a:r>
          </a:p>
          <a:p>
            <a:r>
              <a:rPr lang="en-US" dirty="0"/>
              <a:t>Bayesian Semiparametric Regression (BSR)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 provide guidance for the future study of complex interactions in exposure mixtures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55D35-7683-D2AD-F7BA-ABB0B9F9E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Antonelli, J., Mazumdar, M., Bellinger, D., </a:t>
            </a:r>
            <a:r>
              <a:rPr lang="en-US" dirty="0" err="1">
                <a:effectLst/>
              </a:rPr>
              <a:t>Christiani</a:t>
            </a:r>
            <a:r>
              <a:rPr lang="en-US" dirty="0">
                <a:effectLst/>
              </a:rPr>
              <a:t>, D., Wright, R., &amp; </a:t>
            </a:r>
            <a:r>
              <a:rPr lang="en-US" dirty="0" err="1">
                <a:effectLst/>
              </a:rPr>
              <a:t>Coull</a:t>
            </a:r>
            <a:r>
              <a:rPr lang="en-US" dirty="0">
                <a:effectLst/>
              </a:rPr>
              <a:t>, B. (2020). Estimating the health effects of environmental mixtures using Bayesian semiparametric regression and sparsity inducing priors. </a:t>
            </a:r>
            <a:r>
              <a:rPr lang="en-US" i="1" dirty="0">
                <a:effectLst/>
              </a:rPr>
              <a:t>The Annals of Applied Statistics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14</a:t>
            </a:r>
            <a:r>
              <a:rPr lang="en-US" dirty="0">
                <a:effectLst/>
              </a:rPr>
              <a:t>(1), 257–275.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428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72A1C-1C2C-2058-D285-9EBA286A1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19E53-0437-A49A-460A-CFC7E782C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100" dirty="0">
                <a:effectLst/>
              </a:rPr>
              <a:t>Antonelli, J., Mazumdar, M., Bellinger, D., </a:t>
            </a:r>
            <a:r>
              <a:rPr lang="en-US" sz="1100" dirty="0" err="1">
                <a:effectLst/>
              </a:rPr>
              <a:t>Christiani</a:t>
            </a:r>
            <a:r>
              <a:rPr lang="en-US" sz="1100" dirty="0">
                <a:effectLst/>
              </a:rPr>
              <a:t>, D., Wright, R., &amp; </a:t>
            </a:r>
            <a:r>
              <a:rPr lang="en-US" sz="1100" dirty="0" err="1">
                <a:effectLst/>
              </a:rPr>
              <a:t>Coull</a:t>
            </a:r>
            <a:r>
              <a:rPr lang="en-US" sz="1100" dirty="0">
                <a:effectLst/>
              </a:rPr>
              <a:t>, B. (2020). Estimating the health effects of environmental mixtures using Bayesian semiparametric regression and sparsity inducing priors. </a:t>
            </a:r>
            <a:r>
              <a:rPr lang="en-US" sz="1100" i="1" dirty="0">
                <a:effectLst/>
              </a:rPr>
              <a:t>The Annals of Applied Statistics</a:t>
            </a:r>
            <a:r>
              <a:rPr lang="en-US" sz="1100" dirty="0">
                <a:effectLst/>
              </a:rPr>
              <a:t>, </a:t>
            </a:r>
            <a:r>
              <a:rPr lang="en-US" sz="1100" i="1" dirty="0">
                <a:effectLst/>
              </a:rPr>
              <a:t>14</a:t>
            </a:r>
            <a:r>
              <a:rPr lang="en-US" sz="1100" dirty="0">
                <a:effectLst/>
              </a:rPr>
              <a:t>(1), 257–275. </a:t>
            </a:r>
            <a:r>
              <a:rPr lang="en-US" sz="1100" dirty="0">
                <a:effectLst/>
                <a:hlinkClick r:id="rId2"/>
              </a:rPr>
              <a:t>https://doi.org/10.1214/19-AOAS1307</a:t>
            </a:r>
            <a:endParaRPr lang="en-US" sz="1100" dirty="0">
              <a:effectLst/>
            </a:endParaRPr>
          </a:p>
          <a:p>
            <a:pPr marL="0" indent="0">
              <a:buNone/>
            </a:pPr>
            <a:r>
              <a:rPr lang="en-US" sz="1100" dirty="0">
                <a:effectLst/>
              </a:rPr>
              <a:t>Bell, M. L., </a:t>
            </a:r>
            <a:r>
              <a:rPr lang="en-US" sz="1100" dirty="0" err="1">
                <a:effectLst/>
              </a:rPr>
              <a:t>Dominici</a:t>
            </a:r>
            <a:r>
              <a:rPr lang="en-US" sz="1100" dirty="0">
                <a:effectLst/>
              </a:rPr>
              <a:t>, F., Ebisu, K., </a:t>
            </a:r>
            <a:r>
              <a:rPr lang="en-US" sz="1100" dirty="0" err="1">
                <a:effectLst/>
              </a:rPr>
              <a:t>Zeger</a:t>
            </a:r>
            <a:r>
              <a:rPr lang="en-US" sz="1100" dirty="0">
                <a:effectLst/>
              </a:rPr>
              <a:t>, S. L., &amp; </a:t>
            </a:r>
            <a:r>
              <a:rPr lang="en-US" sz="1100" dirty="0" err="1">
                <a:effectLst/>
              </a:rPr>
              <a:t>Samet</a:t>
            </a:r>
            <a:r>
              <a:rPr lang="en-US" sz="1100" dirty="0">
                <a:effectLst/>
              </a:rPr>
              <a:t>, J. M. (2007). Spatial and Temporal Variation in PM2.5 Chemical Composition in the United States for Health Effects Studies. </a:t>
            </a:r>
            <a:r>
              <a:rPr lang="en-US" sz="1100" i="1" dirty="0">
                <a:effectLst/>
              </a:rPr>
              <a:t>Environmental Health Perspectives</a:t>
            </a:r>
            <a:r>
              <a:rPr lang="en-US" sz="1100" dirty="0">
                <a:effectLst/>
              </a:rPr>
              <a:t>, </a:t>
            </a:r>
            <a:r>
              <a:rPr lang="en-US" sz="1100" i="1" dirty="0">
                <a:effectLst/>
              </a:rPr>
              <a:t>115</a:t>
            </a:r>
            <a:r>
              <a:rPr lang="en-US" sz="1100" dirty="0">
                <a:effectLst/>
              </a:rPr>
              <a:t>(7), 989–995. </a:t>
            </a:r>
            <a:r>
              <a:rPr lang="en-US" sz="1100" dirty="0">
                <a:effectLst/>
                <a:hlinkClick r:id="rId3"/>
              </a:rPr>
              <a:t>https://doi.org/10.1289/ehp.9621</a:t>
            </a:r>
            <a:endParaRPr lang="en-US" sz="1100" dirty="0">
              <a:effectLst/>
            </a:endParaRPr>
          </a:p>
          <a:p>
            <a:pPr marL="0" indent="0">
              <a:buNone/>
            </a:pPr>
            <a:r>
              <a:rPr lang="en-US" sz="1100" dirty="0">
                <a:effectLst/>
              </a:rPr>
              <a:t>Bobb, J. F., Valeri, L., Claus Henn, B., </a:t>
            </a:r>
            <a:r>
              <a:rPr lang="en-US" sz="1100" dirty="0" err="1">
                <a:effectLst/>
              </a:rPr>
              <a:t>Christiani</a:t>
            </a:r>
            <a:r>
              <a:rPr lang="en-US" sz="1100" dirty="0">
                <a:effectLst/>
              </a:rPr>
              <a:t>, D. C., Wright, R. O., Mazumdar, M., </a:t>
            </a:r>
            <a:r>
              <a:rPr lang="en-US" sz="1100" dirty="0" err="1">
                <a:effectLst/>
              </a:rPr>
              <a:t>Godleski</a:t>
            </a:r>
            <a:r>
              <a:rPr lang="en-US" sz="1100" dirty="0">
                <a:effectLst/>
              </a:rPr>
              <a:t>, J. J., &amp; </a:t>
            </a:r>
            <a:r>
              <a:rPr lang="en-US" sz="1100" dirty="0" err="1">
                <a:effectLst/>
              </a:rPr>
              <a:t>Coull</a:t>
            </a:r>
            <a:r>
              <a:rPr lang="en-US" sz="1100" dirty="0">
                <a:effectLst/>
              </a:rPr>
              <a:t>, B. A. (2015). Bayesian kernel machine regression for estimating the health effects of multi-pollutant mixtures. </a:t>
            </a:r>
            <a:r>
              <a:rPr lang="en-US" sz="1100" i="1" dirty="0">
                <a:effectLst/>
              </a:rPr>
              <a:t>Biostatistics</a:t>
            </a:r>
            <a:r>
              <a:rPr lang="en-US" sz="1100" dirty="0">
                <a:effectLst/>
              </a:rPr>
              <a:t>, </a:t>
            </a:r>
            <a:r>
              <a:rPr lang="en-US" sz="1100" i="1" dirty="0">
                <a:effectLst/>
              </a:rPr>
              <a:t>16</a:t>
            </a:r>
            <a:r>
              <a:rPr lang="en-US" sz="1100" dirty="0">
                <a:effectLst/>
              </a:rPr>
              <a:t>(3), 493–508. </a:t>
            </a:r>
            <a:r>
              <a:rPr lang="en-US" sz="1100" dirty="0">
                <a:effectLst/>
                <a:hlinkClick r:id="rId4"/>
              </a:rPr>
              <a:t>https://doi.org/10.1093/biostatistics/kxu058</a:t>
            </a:r>
            <a:endParaRPr lang="en-US" sz="1100" dirty="0">
              <a:effectLst/>
            </a:endParaRPr>
          </a:p>
          <a:p>
            <a:pPr marL="0" indent="0">
              <a:buNone/>
            </a:pPr>
            <a:r>
              <a:rPr lang="en-US" sz="1100" dirty="0" err="1">
                <a:effectLst/>
              </a:rPr>
              <a:t>Heys</a:t>
            </a:r>
            <a:r>
              <a:rPr lang="en-US" sz="1100" dirty="0">
                <a:effectLst/>
              </a:rPr>
              <a:t>, K. A., Shore, R. F., Pereira, M. G., Jones, K. C., &amp; Martin, F. L. (2016). Risk assessment of environmental mixture effects. </a:t>
            </a:r>
            <a:r>
              <a:rPr lang="en-US" sz="1100" i="1" dirty="0">
                <a:effectLst/>
              </a:rPr>
              <a:t>RSC Advances</a:t>
            </a:r>
            <a:r>
              <a:rPr lang="en-US" sz="1100" dirty="0">
                <a:effectLst/>
              </a:rPr>
              <a:t>, </a:t>
            </a:r>
            <a:r>
              <a:rPr lang="en-US" sz="1100" i="1" dirty="0">
                <a:effectLst/>
              </a:rPr>
              <a:t>6</a:t>
            </a:r>
            <a:r>
              <a:rPr lang="en-US" sz="1100" dirty="0">
                <a:effectLst/>
              </a:rPr>
              <a:t>(53), 47844–47857. </a:t>
            </a:r>
            <a:r>
              <a:rPr lang="en-US" sz="1100" dirty="0">
                <a:effectLst/>
                <a:hlinkClick r:id="rId5"/>
              </a:rPr>
              <a:t>https://doi.org/10.1039/C6RA05406D</a:t>
            </a:r>
            <a:endParaRPr lang="en-US" sz="1100" dirty="0">
              <a:effectLst/>
            </a:endParaRPr>
          </a:p>
          <a:p>
            <a:pPr marL="0" indent="0">
              <a:buNone/>
            </a:pPr>
            <a:r>
              <a:rPr lang="en-US" sz="1100" dirty="0">
                <a:effectLst/>
              </a:rPr>
              <a:t>Howe, C. G., Claus, H. B., Eckel, S. P., Farzan, S. F., Grubbs, B. H., Chavez, T. A., Hodes, T. L., Faham, D., Al, -</a:t>
            </a:r>
            <a:r>
              <a:rPr lang="en-US" sz="1100" dirty="0" err="1">
                <a:effectLst/>
              </a:rPr>
              <a:t>Marayati</a:t>
            </a:r>
            <a:r>
              <a:rPr lang="en-US" sz="1100" dirty="0">
                <a:effectLst/>
              </a:rPr>
              <a:t> Laila, Lerner, D., Quimby, A., </a:t>
            </a:r>
            <a:r>
              <a:rPr lang="en-US" sz="1100" dirty="0" err="1">
                <a:effectLst/>
              </a:rPr>
              <a:t>Twogood</a:t>
            </a:r>
            <a:r>
              <a:rPr lang="en-US" sz="1100" dirty="0">
                <a:effectLst/>
              </a:rPr>
              <a:t>, S., Richards, M. J., Meeker, J. D., </a:t>
            </a:r>
            <a:r>
              <a:rPr lang="en-US" sz="1100" dirty="0" err="1">
                <a:effectLst/>
              </a:rPr>
              <a:t>Bastain</a:t>
            </a:r>
            <a:r>
              <a:rPr lang="en-US" sz="1100" dirty="0">
                <a:effectLst/>
              </a:rPr>
              <a:t>, T. M., &amp; Breton, C. V. (2020). Prenatal Metal Mixtures and Birth Weight for Gestational Age in a Predominately Lower-Income Hispanic Pregnancy Cohort in Los Angeles. </a:t>
            </a:r>
            <a:r>
              <a:rPr lang="en-US" sz="1100" i="1" dirty="0">
                <a:effectLst/>
              </a:rPr>
              <a:t>Environmental Health Perspectives</a:t>
            </a:r>
            <a:r>
              <a:rPr lang="en-US" sz="1100" dirty="0">
                <a:effectLst/>
              </a:rPr>
              <a:t>, </a:t>
            </a:r>
            <a:r>
              <a:rPr lang="en-US" sz="1100" i="1" dirty="0">
                <a:effectLst/>
              </a:rPr>
              <a:t>128</a:t>
            </a:r>
            <a:r>
              <a:rPr lang="en-US" sz="1100" dirty="0">
                <a:effectLst/>
              </a:rPr>
              <a:t>(11), 117001. </a:t>
            </a:r>
            <a:r>
              <a:rPr lang="en-US" sz="1100" dirty="0">
                <a:effectLst/>
                <a:hlinkClick r:id="rId6"/>
              </a:rPr>
              <a:t>https://doi.org/10.1289/EHP7201</a:t>
            </a:r>
            <a:endParaRPr lang="en-US" sz="1100" dirty="0">
              <a:effectLst/>
            </a:endParaRPr>
          </a:p>
          <a:p>
            <a:pPr marL="0" indent="0">
              <a:buNone/>
            </a:pPr>
            <a:r>
              <a:rPr lang="en-US" sz="1100" dirty="0">
                <a:effectLst/>
              </a:rPr>
              <a:t>Ritchie, H., &amp; </a:t>
            </a:r>
            <a:r>
              <a:rPr lang="en-US" sz="1100" dirty="0" err="1">
                <a:effectLst/>
              </a:rPr>
              <a:t>Roser</a:t>
            </a:r>
            <a:r>
              <a:rPr lang="en-US" sz="1100" dirty="0">
                <a:effectLst/>
              </a:rPr>
              <a:t>, M. (2023). Air Pollution. </a:t>
            </a:r>
            <a:r>
              <a:rPr lang="en-US" sz="1100" i="1" dirty="0">
                <a:effectLst/>
              </a:rPr>
              <a:t>Our World in Data</a:t>
            </a:r>
            <a:r>
              <a:rPr lang="en-US" sz="1100" dirty="0">
                <a:effectLst/>
              </a:rPr>
              <a:t>. </a:t>
            </a:r>
            <a:r>
              <a:rPr lang="en-US" sz="1100" dirty="0">
                <a:effectLst/>
                <a:hlinkClick r:id="rId7"/>
              </a:rPr>
              <a:t>https://ourworldindata.org/air-pollution</a:t>
            </a:r>
            <a:endParaRPr lang="en-US" sz="1100" dirty="0">
              <a:effectLst/>
            </a:endParaRPr>
          </a:p>
          <a:p>
            <a:pPr marL="0" indent="0">
              <a:buNone/>
            </a:pPr>
            <a:r>
              <a:rPr lang="en-US" sz="1100" dirty="0">
                <a:effectLst/>
              </a:rPr>
              <a:t>Steffen, W., </a:t>
            </a:r>
            <a:r>
              <a:rPr lang="en-US" sz="1100" dirty="0" err="1">
                <a:effectLst/>
              </a:rPr>
              <a:t>Grinevald</a:t>
            </a:r>
            <a:r>
              <a:rPr lang="en-US" sz="1100" dirty="0">
                <a:effectLst/>
              </a:rPr>
              <a:t>, J., </a:t>
            </a:r>
            <a:r>
              <a:rPr lang="en-US" sz="1100" dirty="0" err="1">
                <a:effectLst/>
              </a:rPr>
              <a:t>Crutzen</a:t>
            </a:r>
            <a:r>
              <a:rPr lang="en-US" sz="1100" dirty="0">
                <a:effectLst/>
              </a:rPr>
              <a:t>, P., &amp; McNeill, J. (2011). The Anthropocene: Conceptual and historical perspectives. </a:t>
            </a:r>
            <a:r>
              <a:rPr lang="en-US" sz="1100" i="1" dirty="0">
                <a:effectLst/>
              </a:rPr>
              <a:t>Philosophical Transactions of the Royal Society A: Mathematical, Physical and Engineering Sciences</a:t>
            </a:r>
            <a:r>
              <a:rPr lang="en-US" sz="1100" dirty="0">
                <a:effectLst/>
              </a:rPr>
              <a:t>, </a:t>
            </a:r>
            <a:r>
              <a:rPr lang="en-US" sz="1100" i="1" dirty="0">
                <a:effectLst/>
              </a:rPr>
              <a:t>369</a:t>
            </a:r>
            <a:r>
              <a:rPr lang="en-US" sz="1100" dirty="0">
                <a:effectLst/>
              </a:rPr>
              <a:t>(1938), 842–867. </a:t>
            </a:r>
            <a:r>
              <a:rPr lang="en-US" sz="1100" dirty="0">
                <a:effectLst/>
                <a:hlinkClick r:id="rId8"/>
              </a:rPr>
              <a:t>https://doi.org/10.1098/rsta.2010.0327</a:t>
            </a:r>
            <a:endParaRPr lang="en-US" sz="1100" dirty="0">
              <a:effectLst/>
            </a:endParaRPr>
          </a:p>
          <a:p>
            <a:pPr marL="0" indent="0">
              <a:buNone/>
            </a:pPr>
            <a:r>
              <a:rPr lang="en-US" sz="1100" dirty="0">
                <a:effectLst/>
              </a:rPr>
              <a:t>US EPA, O. (2016, April 19). </a:t>
            </a:r>
            <a:r>
              <a:rPr lang="en-US" sz="1100" i="1" dirty="0">
                <a:effectLst/>
              </a:rPr>
              <a:t>Particulate Matter (PM) Basics</a:t>
            </a:r>
            <a:r>
              <a:rPr lang="en-US" sz="1100" dirty="0">
                <a:effectLst/>
              </a:rPr>
              <a:t> [Overviews and Factsheets]. </a:t>
            </a:r>
            <a:r>
              <a:rPr lang="en-US" sz="1100" dirty="0">
                <a:effectLst/>
                <a:hlinkClick r:id="rId9"/>
              </a:rPr>
              <a:t>https://www.epa.gov/pm-pollution/particulate-matter-pm-basics</a:t>
            </a:r>
            <a:endParaRPr lang="en-US" sz="1100" dirty="0">
              <a:effectLst/>
            </a:endParaRPr>
          </a:p>
          <a:p>
            <a:pPr marL="0" indent="0">
              <a:buNone/>
            </a:pPr>
            <a:r>
              <a:rPr lang="en-US" sz="1100" dirty="0">
                <a:effectLst/>
              </a:rPr>
              <a:t>Vermeulen, R., </a:t>
            </a:r>
            <a:r>
              <a:rPr lang="en-US" sz="1100" dirty="0" err="1">
                <a:effectLst/>
              </a:rPr>
              <a:t>Schymanski</a:t>
            </a:r>
            <a:r>
              <a:rPr lang="en-US" sz="1100" dirty="0">
                <a:effectLst/>
              </a:rPr>
              <a:t>, E. L., </a:t>
            </a:r>
            <a:r>
              <a:rPr lang="en-US" sz="1100" dirty="0" err="1">
                <a:effectLst/>
              </a:rPr>
              <a:t>Barabási</a:t>
            </a:r>
            <a:r>
              <a:rPr lang="en-US" sz="1100" dirty="0">
                <a:effectLst/>
              </a:rPr>
              <a:t>, A.-L., &amp; Miller, G. W. (2020). The exposome and health: Where chemistry meets biology. </a:t>
            </a:r>
            <a:r>
              <a:rPr lang="en-US" sz="1100" i="1" dirty="0">
                <a:effectLst/>
              </a:rPr>
              <a:t>Science</a:t>
            </a:r>
            <a:r>
              <a:rPr lang="en-US" sz="1100" dirty="0">
                <a:effectLst/>
              </a:rPr>
              <a:t>, </a:t>
            </a:r>
            <a:r>
              <a:rPr lang="en-US" sz="1100" i="1" dirty="0">
                <a:effectLst/>
              </a:rPr>
              <a:t>367</a:t>
            </a:r>
            <a:r>
              <a:rPr lang="en-US" sz="1100" dirty="0">
                <a:effectLst/>
              </a:rPr>
              <a:t>(6476), 392–396. </a:t>
            </a:r>
            <a:r>
              <a:rPr lang="en-US" sz="1100" dirty="0">
                <a:effectLst/>
                <a:hlinkClick r:id="rId10"/>
              </a:rPr>
              <a:t>https://doi.org/10.1126/science.aay3164</a:t>
            </a:r>
            <a:endParaRPr lang="en-US" sz="1100" dirty="0">
              <a:effectLst/>
            </a:endParaRPr>
          </a:p>
          <a:p>
            <a:pPr marL="0" indent="0">
              <a:buNone/>
            </a:pPr>
            <a:r>
              <a:rPr lang="en-US" sz="1100" dirty="0">
                <a:effectLst/>
              </a:rPr>
              <a:t>Yu, L., Liu, W., Wang, X., Ye, Z., Tan, Q., </a:t>
            </a:r>
            <a:r>
              <a:rPr lang="en-US" sz="1100" dirty="0" err="1">
                <a:effectLst/>
              </a:rPr>
              <a:t>Qiu</a:t>
            </a:r>
            <a:r>
              <a:rPr lang="en-US" sz="1100" dirty="0">
                <a:effectLst/>
              </a:rPr>
              <a:t>, W., </a:t>
            </a:r>
            <a:r>
              <a:rPr lang="en-US" sz="1100" dirty="0" err="1">
                <a:effectLst/>
              </a:rPr>
              <a:t>Nie</a:t>
            </a:r>
            <a:r>
              <a:rPr lang="en-US" sz="1100" dirty="0">
                <a:effectLst/>
              </a:rPr>
              <a:t>, X., Li, M., Wang, B., &amp; Chen, W. (2022). A review of practical statistical methods used in epidemiological studies to estimate the health effects of multi-pollutant mixture. </a:t>
            </a:r>
            <a:r>
              <a:rPr lang="en-US" sz="1100" i="1" dirty="0">
                <a:effectLst/>
              </a:rPr>
              <a:t>Environmental Pollution</a:t>
            </a:r>
            <a:r>
              <a:rPr lang="en-US" sz="1100" dirty="0">
                <a:effectLst/>
              </a:rPr>
              <a:t>, </a:t>
            </a:r>
            <a:r>
              <a:rPr lang="en-US" sz="1100" i="1" dirty="0">
                <a:effectLst/>
              </a:rPr>
              <a:t>306</a:t>
            </a:r>
            <a:r>
              <a:rPr lang="en-US" sz="1100" dirty="0">
                <a:effectLst/>
              </a:rPr>
              <a:t>, 119356. </a:t>
            </a:r>
            <a:r>
              <a:rPr lang="en-US" sz="1100" dirty="0">
                <a:effectLst/>
                <a:hlinkClick r:id="rId11"/>
              </a:rPr>
              <a:t>https://doi.org/10.1016/j.envpol.2022.119356</a:t>
            </a:r>
            <a:endParaRPr lang="en-US" sz="1100" dirty="0">
              <a:effectLst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000237-D3A6-7335-E6BC-37E5BAA69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034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E7223-4534-B330-11BA-9A388C511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and environmental conditions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5D70F1-005D-8AC8-DC7C-DCCB6174F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Steffen, W., Grinevald, J., Crutzen, P., &amp; McNeill, J. (2011). The Anthropocene: Conceptual and historical perspectives. Philosophical Transactions of the Royal Society A: Mathematical, Physical and Engineering Sciences, 369(1938), 842–867. https://doi.org/10.1098/rsta.2010.0327</a:t>
            </a:r>
            <a:endParaRPr lang="en-US" dirty="0"/>
          </a:p>
        </p:txBody>
      </p:sp>
      <p:pic>
        <p:nvPicPr>
          <p:cNvPr id="10" name="Content Placeholder 9" descr="A graph of different types of economic growth&#10;&#10;Description automatically generated with medium confidence">
            <a:extLst>
              <a:ext uri="{FF2B5EF4-FFF2-40B4-BE49-F238E27FC236}">
                <a16:creationId xmlns:a16="http://schemas.microsoft.com/office/drawing/2014/main" id="{D6624359-5612-83A0-FE62-D13E74403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90649" y="1690687"/>
            <a:ext cx="4347949" cy="4400758"/>
          </a:xfrm>
        </p:spPr>
      </p:pic>
      <p:pic>
        <p:nvPicPr>
          <p:cNvPr id="14" name="Picture 13" descr="A graph of the different types of climate change&#10;&#10;Description automatically generated">
            <a:extLst>
              <a:ext uri="{FF2B5EF4-FFF2-40B4-BE49-F238E27FC236}">
                <a16:creationId xmlns:a16="http://schemas.microsoft.com/office/drawing/2014/main" id="{1B6C663C-BBCD-245D-D5E9-585886D58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404" y="1690686"/>
            <a:ext cx="4383154" cy="440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61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8CDD1-AA1E-402E-6E84-AC0AB7B3A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Spline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8621C-6D36-3BF3-45F2-C09564ADB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6EDD69-0675-7DC7-3CFC-EA94A35B0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2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8BBF6-25A2-3E3E-25F6-988632E53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example</a:t>
            </a:r>
          </a:p>
        </p:txBody>
      </p:sp>
      <p:pic>
        <p:nvPicPr>
          <p:cNvPr id="8" name="Content Placeholder 7" descr="A graph with black and orange dots&#10;&#10;Description automatically generated">
            <a:extLst>
              <a:ext uri="{FF2B5EF4-FFF2-40B4-BE49-F238E27FC236}">
                <a16:creationId xmlns:a16="http://schemas.microsoft.com/office/drawing/2014/main" id="{A999AC13-ADB5-1989-6CF5-828EA6A6B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6726" y="1690688"/>
            <a:ext cx="6818548" cy="409112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581E17-1D36-A075-26AE-73F188304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252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E19EA-CD94-2D93-EDE5-B93569131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example</a:t>
            </a:r>
          </a:p>
        </p:txBody>
      </p:sp>
      <p:pic>
        <p:nvPicPr>
          <p:cNvPr id="8" name="Content Placeholder 7" descr="A graph with dots and lines&#10;&#10;Description automatically generated">
            <a:extLst>
              <a:ext uri="{FF2B5EF4-FFF2-40B4-BE49-F238E27FC236}">
                <a16:creationId xmlns:a16="http://schemas.microsoft.com/office/drawing/2014/main" id="{88639428-8206-9BA2-ABD5-238C089C4B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1767" y="1690688"/>
            <a:ext cx="6808465" cy="408507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2B104B-4CEC-92D1-F42D-1803494A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98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different types of activities&#10;&#10;Description automatically generated">
            <a:extLst>
              <a:ext uri="{FF2B5EF4-FFF2-40B4-BE49-F238E27FC236}">
                <a16:creationId xmlns:a16="http://schemas.microsoft.com/office/drawing/2014/main" id="{69BA6B3B-58BF-5A04-294B-6EBFED2D3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07217" y="1690688"/>
            <a:ext cx="6177565" cy="400435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2CFACE-13C6-D344-7B6D-A124DD0D8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Exposomic</a:t>
            </a:r>
            <a:r>
              <a:rPr lang="en-US" dirty="0"/>
              <a:t> view of health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0D980C8-6C83-79D5-0802-E9E59476D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Vermeulen, R., Schymanski, E. L., Barabási, A.-L., &amp; Miller, G. W. (2020). The exposome and health: Where chemistry meets biology. Science, 367(6476), 392–396. https://doi.org/10.1126/science.aay3164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06E51F-EFD1-A546-219A-D058A3F70AAC}"/>
              </a:ext>
            </a:extLst>
          </p:cNvPr>
          <p:cNvSpPr/>
          <p:nvPr/>
        </p:nvSpPr>
        <p:spPr>
          <a:xfrm>
            <a:off x="7465671" y="1690688"/>
            <a:ext cx="1493134" cy="219135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7EAF45-73F4-DAD6-47F5-9F561F004F8A}"/>
              </a:ext>
            </a:extLst>
          </p:cNvPr>
          <p:cNvSpPr/>
          <p:nvPr/>
        </p:nvSpPr>
        <p:spPr>
          <a:xfrm>
            <a:off x="7487858" y="2952983"/>
            <a:ext cx="1493134" cy="368951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9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AA119-BBE1-3C52-9D52-E54E90BD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burden of air pollution</a:t>
            </a:r>
          </a:p>
        </p:txBody>
      </p:sp>
      <p:pic>
        <p:nvPicPr>
          <p:cNvPr id="8" name="Content Placeholder 7" descr="A map of the world with different colored countries/regions&#10;&#10;Description automatically generated">
            <a:extLst>
              <a:ext uri="{FF2B5EF4-FFF2-40B4-BE49-F238E27FC236}">
                <a16:creationId xmlns:a16="http://schemas.microsoft.com/office/drawing/2014/main" id="{3000BD5E-F74E-4426-EBFB-095B785C41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80116" y="1542014"/>
            <a:ext cx="6631767" cy="468124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D278DE-A622-F63B-D004-8892672AA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Ritchie, H., &amp; Roser, M. (2023). Air Pollution. Our World in Data. https://ourworldindata.org/air-pollution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AA119-BBE1-3C52-9D52-E54E90BD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burden of air pollution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D278DE-A622-F63B-D004-8892672AA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91867"/>
            <a:ext cx="7315200" cy="365125"/>
          </a:xfrm>
        </p:spPr>
        <p:txBody>
          <a:bodyPr/>
          <a:lstStyle/>
          <a:p>
            <a:r>
              <a:rPr lang="en-US" dirty="0"/>
              <a:t>Ingraham, C. (2019, October 24). Air pollution is getting worse, and data show more people are dying. Washington Post. https://</a:t>
            </a:r>
            <a:r>
              <a:rPr lang="en-US" dirty="0" err="1"/>
              <a:t>www.washingtonpost.com</a:t>
            </a:r>
            <a:r>
              <a:rPr lang="en-US" dirty="0"/>
              <a:t>/business/2019/10/23/air-pollution-is-getting-worse-data-show-more-people-are-dying/</a:t>
            </a:r>
          </a:p>
        </p:txBody>
      </p:sp>
      <p:pic>
        <p:nvPicPr>
          <p:cNvPr id="9" name="Content Placeholder 8" descr="A map of the united states&#10;&#10;Description automatically generated">
            <a:extLst>
              <a:ext uri="{FF2B5EF4-FFF2-40B4-BE49-F238E27FC236}">
                <a16:creationId xmlns:a16="http://schemas.microsoft.com/office/drawing/2014/main" id="{F00A5DE1-79EF-C8A8-9D77-3DC579FF8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6032" b="5206"/>
          <a:stretch/>
        </p:blipFill>
        <p:spPr>
          <a:xfrm>
            <a:off x="2979912" y="1574941"/>
            <a:ext cx="6232176" cy="4665134"/>
          </a:xfrm>
        </p:spPr>
      </p:pic>
    </p:spTree>
    <p:extLst>
      <p:ext uri="{BB962C8B-B14F-4D97-AF65-F5344CB8AC3E}">
        <p14:creationId xmlns:p14="http://schemas.microsoft.com/office/powerpoint/2010/main" val="4262040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68189-EAC6-0AD4-E1E1-101BE4049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pollution is a chemical mixture</a:t>
            </a:r>
          </a:p>
        </p:txBody>
      </p:sp>
      <p:pic>
        <p:nvPicPr>
          <p:cNvPr id="6" name="Content Placeholder 5" descr="A diagram of a human hair structure&#10;&#10;Description automatically generated">
            <a:extLst>
              <a:ext uri="{FF2B5EF4-FFF2-40B4-BE49-F238E27FC236}">
                <a16:creationId xmlns:a16="http://schemas.microsoft.com/office/drawing/2014/main" id="{36B54B90-8A72-D246-3CA7-85888EF63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8352" y="1690688"/>
            <a:ext cx="6244072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03952-6371-9836-8ECD-B8DEE8785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10312"/>
            <a:ext cx="7541525" cy="365125"/>
          </a:xfrm>
        </p:spPr>
        <p:txBody>
          <a:bodyPr/>
          <a:lstStyle/>
          <a:p>
            <a:r>
              <a:rPr lang="en-US" dirty="0"/>
              <a:t>US EPA, O. (2016, April 19). Particulate Matter (PM) Basics [Overviews and Factsheets]. https://</a:t>
            </a:r>
            <a:r>
              <a:rPr lang="en-US" dirty="0" err="1"/>
              <a:t>www.epa.gov</a:t>
            </a:r>
            <a:r>
              <a:rPr lang="en-US" dirty="0"/>
              <a:t>/pm-pollution/particulate-matter-pm-basics</a:t>
            </a:r>
          </a:p>
          <a:p>
            <a:r>
              <a:rPr lang="en-US" dirty="0">
                <a:effectLst/>
              </a:rPr>
              <a:t>Bell, M. L., </a:t>
            </a:r>
            <a:r>
              <a:rPr lang="en-US" dirty="0" err="1">
                <a:effectLst/>
              </a:rPr>
              <a:t>Dominici</a:t>
            </a:r>
            <a:r>
              <a:rPr lang="en-US" dirty="0">
                <a:effectLst/>
              </a:rPr>
              <a:t>, F., Ebisu, K., </a:t>
            </a:r>
            <a:r>
              <a:rPr lang="en-US" dirty="0" err="1">
                <a:effectLst/>
              </a:rPr>
              <a:t>Zeger</a:t>
            </a:r>
            <a:r>
              <a:rPr lang="en-US" dirty="0">
                <a:effectLst/>
              </a:rPr>
              <a:t>, S. L., &amp; </a:t>
            </a:r>
            <a:r>
              <a:rPr lang="en-US" dirty="0" err="1">
                <a:effectLst/>
              </a:rPr>
              <a:t>Samet</a:t>
            </a:r>
            <a:r>
              <a:rPr lang="en-US" dirty="0">
                <a:effectLst/>
              </a:rPr>
              <a:t>, J. M. (2007). Spatial and Temporal Variation in PM2.5 Chemical Composition in the United States for Health Effects Studies. </a:t>
            </a:r>
            <a:r>
              <a:rPr lang="en-US" i="1" dirty="0">
                <a:effectLst/>
              </a:rPr>
              <a:t>Environmental Health Perspectives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115</a:t>
            </a:r>
            <a:r>
              <a:rPr lang="en-US" dirty="0">
                <a:effectLst/>
              </a:rPr>
              <a:t>(7), 989–995. </a:t>
            </a:r>
            <a:r>
              <a:rPr lang="en-US" dirty="0">
                <a:effectLst/>
                <a:hlinkClick r:id="rId4"/>
              </a:rPr>
              <a:t>https://doi.org/10.1289/ehp.9621</a:t>
            </a:r>
            <a:endParaRPr lang="en-US" dirty="0">
              <a:effectLst/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EFF0F9-848B-2585-C469-6EAE8D9B9C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4568" y="2255237"/>
            <a:ext cx="4318379" cy="35365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E04D58-455C-FDC6-2DC0-605330BD97A5}"/>
              </a:ext>
            </a:extLst>
          </p:cNvPr>
          <p:cNvSpPr txBox="1"/>
          <p:nvPr/>
        </p:nvSpPr>
        <p:spPr>
          <a:xfrm>
            <a:off x="7344568" y="1913409"/>
            <a:ext cx="321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PM 2.5 components in the US</a:t>
            </a:r>
          </a:p>
        </p:txBody>
      </p:sp>
    </p:spTree>
    <p:extLst>
      <p:ext uri="{BB962C8B-B14F-4D97-AF65-F5344CB8AC3E}">
        <p14:creationId xmlns:p14="http://schemas.microsoft.com/office/powerpoint/2010/main" val="2290780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B0F2E-0800-35AA-E663-57CAD5694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6F610-6E30-8E27-438E-9BFE6015F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High-dimensionality </a:t>
            </a:r>
          </a:p>
          <a:p>
            <a:r>
              <a:rPr lang="en-US" dirty="0"/>
              <a:t>Multicollinearity</a:t>
            </a:r>
          </a:p>
          <a:p>
            <a:r>
              <a:rPr lang="en-US" dirty="0"/>
              <a:t>Non-linear univariate effects</a:t>
            </a:r>
          </a:p>
          <a:p>
            <a:r>
              <a:rPr lang="en-US" dirty="0"/>
              <a:t>Non-additive interaction effects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 the typical multiple linear regression framework is insufficient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87138-7435-4448-ED50-B81AA8CCA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Yu, L., Liu, W., Wang, X., Ye, Z., Tan, Q., Qiu, W., Nie, X., Li, M., Wang, B., &amp; Chen, W. (2022). A review of practical statistical methods used in epidemiological studies to estimate the health effects of multi-pollutant mixture. Environmental Pollution, 306, 119356. https://doi.org/10.1016/j.envpol.2022.119356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40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4FE2-5D59-1683-7229-3867FDE4F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Non-additive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7F48E-D445-51AB-622F-6C7CF566C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Additive effect: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Non-additive interaction effect: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a typical linear regression…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13AF43-C597-E5CC-FB74-D05823FEB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1A0523-8331-F70E-4CA1-596DB315B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934" y="2394279"/>
            <a:ext cx="8238131" cy="4372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41D7EF-A8A0-1D8F-CFD0-3B4640D4C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97" y="3561758"/>
            <a:ext cx="11709206" cy="4625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3A5151-E0BC-8FE0-4B5E-7E57888C3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0983" y="5245891"/>
            <a:ext cx="6230034" cy="64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240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0321A-68CF-7520-6AE7-5FA70AE4A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Mechanistic motivation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7805DA-E5F3-4426-C18B-DE582AA9C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Heys</a:t>
            </a:r>
            <a:r>
              <a:rPr lang="en-US" dirty="0"/>
              <a:t>, K. A., Shore, R. F., Pereira, M. G., Jones, K. C., &amp; Martin, F. L. (2016). Risk assessment of environmental mixture effects. RSC Advances, 6(53), 47844–47857. https://</a:t>
            </a:r>
            <a:r>
              <a:rPr lang="en-US" dirty="0" err="1"/>
              <a:t>doi.org</a:t>
            </a:r>
            <a:r>
              <a:rPr lang="en-US"/>
              <a:t>/10.1039/C6RA05406D</a:t>
            </a:r>
            <a:r>
              <a:rPr lang="en-US" dirty="0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47990D-D482-74F8-983E-6C3ACC44A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BAF743-D787-C1F7-AEC4-40B0AFC87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90688"/>
            <a:ext cx="7772400" cy="44928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30E354E-A800-03FB-6D2B-03C5ACD1E451}"/>
              </a:ext>
            </a:extLst>
          </p:cNvPr>
          <p:cNvSpPr/>
          <p:nvPr/>
        </p:nvSpPr>
        <p:spPr>
          <a:xfrm>
            <a:off x="5365836" y="4162280"/>
            <a:ext cx="1395803" cy="299008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53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zhang_ceu">
  <a:themeElements>
    <a:clrScheme name="Custom 1">
      <a:dk1>
        <a:srgbClr val="011892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3982</TotalTime>
  <Words>2266</Words>
  <Application>Microsoft Macintosh PowerPoint</Application>
  <PresentationFormat>Widescreen</PresentationFormat>
  <Paragraphs>156</Paragraphs>
  <Slides>22</Slides>
  <Notes>13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Cambria Math</vt:lpstr>
      <vt:lpstr>Roboto</vt:lpstr>
      <vt:lpstr>zhang_ceu</vt:lpstr>
      <vt:lpstr>Using Bayesian Regression Techniques to Quantify Complex Interactions</vt:lpstr>
      <vt:lpstr>Social and environmental conditions</vt:lpstr>
      <vt:lpstr>Exposomic view of health</vt:lpstr>
      <vt:lpstr>Global burden of air pollution</vt:lpstr>
      <vt:lpstr>National burden of air pollution</vt:lpstr>
      <vt:lpstr>Air pollution is a chemical mixture</vt:lpstr>
      <vt:lpstr>Statistical challenges</vt:lpstr>
      <vt:lpstr>Non-additive interaction</vt:lpstr>
      <vt:lpstr>Mechanistic motivation</vt:lpstr>
      <vt:lpstr>Mechanistic motivation</vt:lpstr>
      <vt:lpstr>Public health motivation</vt:lpstr>
      <vt:lpstr>kernel machine regression</vt:lpstr>
      <vt:lpstr>Toy example</vt:lpstr>
      <vt:lpstr>Toy example</vt:lpstr>
      <vt:lpstr>Toy example</vt:lpstr>
      <vt:lpstr>Bayesian Kernel Machine Regression (BKMR) </vt:lpstr>
      <vt:lpstr>Simulation study</vt:lpstr>
      <vt:lpstr>Simulation study</vt:lpstr>
      <vt:lpstr>references</vt:lpstr>
      <vt:lpstr>Spline regression</vt:lpstr>
      <vt:lpstr>Toy example</vt:lpstr>
      <vt:lpstr>Toy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Elizabeth Zhang 24</dc:creator>
  <cp:lastModifiedBy>Elizabeth Zhang 24</cp:lastModifiedBy>
  <cp:revision>26</cp:revision>
  <dcterms:created xsi:type="dcterms:W3CDTF">2023-11-19T18:36:56Z</dcterms:created>
  <dcterms:modified xsi:type="dcterms:W3CDTF">2023-11-30T19:57:12Z</dcterms:modified>
</cp:coreProperties>
</file>